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66" r:id="rId4"/>
    <p:sldId id="267" r:id="rId5"/>
    <p:sldId id="295" r:id="rId6"/>
    <p:sldId id="257" r:id="rId7"/>
    <p:sldId id="258" r:id="rId8"/>
    <p:sldId id="259" r:id="rId9"/>
    <p:sldId id="260" r:id="rId10"/>
    <p:sldId id="268" r:id="rId11"/>
    <p:sldId id="270" r:id="rId12"/>
    <p:sldId id="296" r:id="rId13"/>
    <p:sldId id="271" r:id="rId14"/>
    <p:sldId id="272" r:id="rId15"/>
    <p:sldId id="273" r:id="rId16"/>
    <p:sldId id="274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9"/>
    <p:restoredTop sz="94694"/>
  </p:normalViewPr>
  <p:slideViewPr>
    <p:cSldViewPr snapToGrid="0" snapToObjects="1">
      <p:cViewPr varScale="1">
        <p:scale>
          <a:sx n="138" d="100"/>
          <a:sy n="138" d="100"/>
        </p:scale>
        <p:origin x="176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svg>
</file>

<file path=ppt/media/image8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3F882-56F3-8647-A14A-3346C763CA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Laha: A Framework for adaptive optimization of distributed sensor frameworks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DAA17-4828-BB4B-A182-DFCD455EFB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Anthony christe</a:t>
            </a:r>
          </a:p>
          <a:p>
            <a:r>
              <a:rPr lang="en-US" dirty="0"/>
              <a:t>24 February 2020</a:t>
            </a:r>
          </a:p>
        </p:txBody>
      </p:sp>
    </p:spTree>
    <p:extLst>
      <p:ext uri="{BB962C8B-B14F-4D97-AF65-F5344CB8AC3E}">
        <p14:creationId xmlns:p14="http://schemas.microsoft.com/office/powerpoint/2010/main" val="409050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57ABF-00A6-3542-9503-24920B68C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F3E54-01A3-CA4B-8300-828A7A194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889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1AFFA-19A1-3942-AF77-F57105B6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OPQ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8041D-3E55-C04C-8DA0-556713AEF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OPQ consists of multiple-distributed services</a:t>
            </a:r>
          </a:p>
          <a:p>
            <a:pPr lvl="1"/>
            <a:r>
              <a:rPr lang="en-US" dirty="0"/>
              <a:t>Makai/Napali </a:t>
            </a:r>
          </a:p>
          <a:p>
            <a:pPr lvl="1"/>
            <a:r>
              <a:rPr lang="en-US" b="1" i="1" dirty="0"/>
              <a:t>Mauka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Health</a:t>
            </a:r>
          </a:p>
          <a:p>
            <a:pPr lvl="1"/>
            <a:r>
              <a:rPr lang="en-US" dirty="0"/>
              <a:t>View</a:t>
            </a:r>
          </a:p>
          <a:p>
            <a:pPr lvl="1"/>
            <a:r>
              <a:rPr lang="en-US" dirty="0"/>
              <a:t>MongoDB</a:t>
            </a:r>
          </a:p>
        </p:txBody>
      </p:sp>
    </p:spTree>
    <p:extLst>
      <p:ext uri="{BB962C8B-B14F-4D97-AF65-F5344CB8AC3E}">
        <p14:creationId xmlns:p14="http://schemas.microsoft.com/office/powerpoint/2010/main" val="3476327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D6968-C7F2-994E-A228-F194A2BCD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OPQ: Box</a:t>
            </a:r>
          </a:p>
        </p:txBody>
      </p:sp>
      <p:pic>
        <p:nvPicPr>
          <p:cNvPr id="5" name="Content Placeholder 4" descr="A close up of electronics&#10;&#10;Description automatically generated">
            <a:extLst>
              <a:ext uri="{FF2B5EF4-FFF2-40B4-BE49-F238E27FC236}">
                <a16:creationId xmlns:a16="http://schemas.microsoft.com/office/drawing/2014/main" id="{B4008749-8457-824A-8BC0-0A17634FE2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36939" y="2012636"/>
            <a:ext cx="4419960" cy="4419960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E51DC26-C448-1F4C-81CC-5450018AE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653" y="3239480"/>
            <a:ext cx="5599146" cy="3534861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D57B8B5-104B-8445-A3E3-07C472F8D7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655" y="1936173"/>
            <a:ext cx="72136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78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0C5C7-6183-8A40-8C3D-9C3E8D5CE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OPQ: Makai/napali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464BA36-1D58-1D4D-85E4-769EDF442E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73442" y="1357803"/>
            <a:ext cx="9241939" cy="490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41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D964D-8C5A-4E4F-887B-70DB6B387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OPQ: </a:t>
            </a:r>
            <a:r>
              <a:rPr lang="en-US" dirty="0" err="1"/>
              <a:t>mauka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BB558-75B2-6840-B60B-4D5177810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7382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0B371-FC82-194C-9BDE-AAB25A985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OPQ: Health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74178-7032-0843-9A72-5C4A67560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916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7877B-CF0F-904F-8A1E-94468D6D3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OPQ: 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445E0-6A8B-954B-94FB-2DB41C894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284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46E5E-B1E5-5745-A235-7D2118E15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of lokahi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EF2F1-128E-C043-86F2-2BB65DC935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Lokahi is made up of several distributed services</a:t>
            </a:r>
          </a:p>
          <a:p>
            <a:pPr lvl="1"/>
            <a:r>
              <a:rPr lang="en-US" dirty="0"/>
              <a:t>Lokahi Sensors</a:t>
            </a:r>
          </a:p>
          <a:p>
            <a:pPr lvl="1"/>
            <a:r>
              <a:rPr lang="en-US" dirty="0"/>
              <a:t>Time Synch Service</a:t>
            </a:r>
          </a:p>
          <a:p>
            <a:pPr lvl="1"/>
            <a:r>
              <a:rPr lang="en-US" dirty="0"/>
              <a:t>Acquisition Service</a:t>
            </a:r>
          </a:p>
          <a:p>
            <a:pPr lvl="1"/>
            <a:r>
              <a:rPr lang="en-US" dirty="0"/>
              <a:t>Web Service</a:t>
            </a:r>
          </a:p>
          <a:p>
            <a:pPr lvl="1"/>
            <a:r>
              <a:rPr lang="en-US" dirty="0"/>
              <a:t>Analysis Service</a:t>
            </a:r>
          </a:p>
          <a:p>
            <a:pPr lvl="1"/>
            <a:r>
              <a:rPr lang="en-US" dirty="0"/>
              <a:t>Collaboration Service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4444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A504D-0D5D-A54B-81F4-FB4C20ABC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Lokahi: 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99D5E-DA76-8D40-B219-8F9E01282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922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A09AF-566A-B944-A92E-1CF6F4077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Lokahi: time synchronization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F3CFB-15C8-1B4B-89CE-CEA4ED3A5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066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83DE5-49B0-434C-9C29-06626E0B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sensor networks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FDCDB-95F0-7643-9E7B-F93C0C856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Convert physical phenomena into actionable insights</a:t>
            </a:r>
          </a:p>
          <a:p>
            <a:r>
              <a:rPr lang="en-US" dirty="0"/>
              <a:t>Dynamic</a:t>
            </a:r>
          </a:p>
          <a:p>
            <a:r>
              <a:rPr lang="en-US" dirty="0"/>
              <a:t>Heterogenous</a:t>
            </a:r>
          </a:p>
          <a:p>
            <a:r>
              <a:rPr lang="en-US" dirty="0"/>
              <a:t>Explosion of internet connected sensors</a:t>
            </a:r>
          </a:p>
          <a:p>
            <a:r>
              <a:rPr lang="en-US" dirty="0"/>
              <a:t>Increased bandwidth, storage, and computational requirements</a:t>
            </a:r>
          </a:p>
          <a:p>
            <a:r>
              <a:rPr lang="en-US" dirty="0"/>
              <a:t>Incomplete or incorrect data</a:t>
            </a:r>
          </a:p>
          <a:p>
            <a:r>
              <a:rPr lang="en-US" dirty="0"/>
              <a:t>Lots of primitive data, few insights</a:t>
            </a:r>
          </a:p>
        </p:txBody>
      </p:sp>
    </p:spTree>
    <p:extLst>
      <p:ext uri="{BB962C8B-B14F-4D97-AF65-F5344CB8AC3E}">
        <p14:creationId xmlns:p14="http://schemas.microsoft.com/office/powerpoint/2010/main" val="6758803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33285-AF6C-C046-BC13-61EF17B16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LOKAHI: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3C797-F007-E64C-BA19-586093184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541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930C1-E1BD-1240-A8F3-BE9807401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Lokahi: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479A7-AAFF-D04D-A865-5B5DC0628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9876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3D03B-6651-1B42-884C-9FF9FF60E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Lokahi: collaboration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3E9BC-63F7-F34F-A126-D8C5F38BD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3678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A48EC-CC68-AF4E-9C02-C8038C3FC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Evaluation: Deployment of laha reference implementations</a:t>
            </a:r>
          </a:p>
        </p:txBody>
      </p:sp>
      <p:pic>
        <p:nvPicPr>
          <p:cNvPr id="5" name="Content Placeholder 4" descr="A picture containing circuit, building, standing, man&#10;&#10;Description automatically generated">
            <a:extLst>
              <a:ext uri="{FF2B5EF4-FFF2-40B4-BE49-F238E27FC236}">
                <a16:creationId xmlns:a16="http://schemas.microsoft.com/office/drawing/2014/main" id="{48F71A1F-661A-BF4B-B519-E8BDFAC71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033" y="2341852"/>
            <a:ext cx="6778760" cy="3541712"/>
          </a:xfrm>
        </p:spPr>
      </p:pic>
    </p:spTree>
    <p:extLst>
      <p:ext uri="{BB962C8B-B14F-4D97-AF65-F5344CB8AC3E}">
        <p14:creationId xmlns:p14="http://schemas.microsoft.com/office/powerpoint/2010/main" val="17932942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036B9-4DC8-624B-A5A3-61BC6D8B3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data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5EC61-D3F5-3F4F-A18B-19324FC8A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1290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6BA54-0833-A64C-B462-86C3BEF99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generality of laha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828BF-B2F7-A64B-99E0-3E46E68E8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863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9E6E8-10C1-2C4A-BA3B-DD25A33A7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converting primitive data into actionable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030C1-D898-434A-B708-84E867869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839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7C017-B159-134E-BC75-DAECF5F85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big data sensor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2A985-2961-9D46-B456-7B098A17E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408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02A9B-109E-DF4A-8F7B-537359CB9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tertiary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2DBA6-AFA5-9746-99A3-1B0E91738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0555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0A302-2A58-EB46-950F-648CAF5AD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data validation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AB53F-5124-EE46-8E1D-05F9666D4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96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B1168-2B0A-3C47-925A-537F48618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Laha: addressing DSN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DF4F1-E1F0-8B4D-8BF1-78D6DBC26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Laha is an abstract distributed sensor framework that</a:t>
            </a:r>
          </a:p>
          <a:p>
            <a:pPr lvl="1"/>
            <a:r>
              <a:rPr lang="en-US" dirty="0"/>
              <a:t>Transforms primitive sensor data into actionable insights</a:t>
            </a:r>
          </a:p>
          <a:p>
            <a:pPr lvl="1"/>
            <a:r>
              <a:rPr lang="en-US" dirty="0"/>
              <a:t>Management of sensor data storage, retention, and analysis</a:t>
            </a:r>
          </a:p>
          <a:p>
            <a:pPr lvl="1"/>
            <a:r>
              <a:rPr lang="en-US" dirty="0"/>
              <a:t>Scales with minimal system degradation</a:t>
            </a:r>
          </a:p>
          <a:p>
            <a:pPr lvl="1"/>
            <a:r>
              <a:rPr lang="en-US" dirty="0"/>
              <a:t>Is general enough to apply to multiple DSN domains</a:t>
            </a:r>
          </a:p>
          <a:p>
            <a:pPr lvl="1"/>
            <a:r>
              <a:rPr lang="en-US" dirty="0"/>
              <a:t>Works with heterogenous and dynamic sensors</a:t>
            </a:r>
          </a:p>
          <a:p>
            <a:pPr lvl="1"/>
            <a:r>
              <a:rPr lang="en-US" dirty="0"/>
              <a:t>Provides predictive analytics </a:t>
            </a:r>
          </a:p>
          <a:p>
            <a:pPr lvl="1"/>
            <a:r>
              <a:rPr lang="en-US" dirty="0"/>
              <a:t>Provides self-optimization capabilities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1784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10DF3-8A23-C848-936B-1CF3E9D68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generality of laha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C349F-5AB5-6449-8E0C-D3A4B5F42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1734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A3D80-8AE7-EB4B-8408-E7FC465D5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converting primitive data into actionable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53E26-6E10-E544-B45B-308C201E6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0194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F6ED3-4B4F-5E44-A2EB-228277E65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tiered management of big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E71AC6-AB79-9C4E-BAB2-BA3FBDE45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20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5E5A-4F8E-FC48-BC8F-35320F068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tertiary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5B467-9C0C-194A-B086-A81988961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3057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86B31-BE46-F341-95FD-E1160E2CD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FAB57-2281-2A40-92DD-844486507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4521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BA9A3-6BDB-204A-83E3-85773B510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9142E-AEA4-974A-A10B-34C541CF25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  <a:p>
            <a:r>
              <a:rPr lang="en-US" dirty="0"/>
              <a:t>Modifying windows and thresholds</a:t>
            </a:r>
          </a:p>
          <a:p>
            <a:r>
              <a:rPr lang="en-US" dirty="0"/>
              <a:t>Additional simulations</a:t>
            </a:r>
          </a:p>
          <a:p>
            <a:r>
              <a:rPr lang="en-US" dirty="0"/>
              <a:t>Altering the Level-hierarchy</a:t>
            </a:r>
          </a:p>
          <a:p>
            <a:r>
              <a:rPr lang="en-US" dirty="0"/>
              <a:t>Enhanced metric collection</a:t>
            </a:r>
          </a:p>
          <a:p>
            <a:r>
              <a:rPr lang="en-US" dirty="0"/>
              <a:t>Expanded sensor coverage</a:t>
            </a:r>
          </a:p>
        </p:txBody>
      </p:sp>
    </p:spTree>
    <p:extLst>
      <p:ext uri="{BB962C8B-B14F-4D97-AF65-F5344CB8AC3E}">
        <p14:creationId xmlns:p14="http://schemas.microsoft.com/office/powerpoint/2010/main" val="1829419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D535F-6147-C842-9F1B-CCA53FE58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Laha: A Framework for addressing DSN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4D4DC-DAE0-7049-9D4C-2A0EA2C3E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capabilities were evaluated and tested in the following ways:</a:t>
            </a:r>
          </a:p>
          <a:p>
            <a:pPr lvl="1"/>
            <a:r>
              <a:rPr lang="en-US" dirty="0"/>
              <a:t>Design of two Laha-compatible DSNs</a:t>
            </a:r>
          </a:p>
          <a:p>
            <a:pPr lvl="1"/>
            <a:r>
              <a:rPr lang="en-US" dirty="0"/>
              <a:t>Deployment of two Laha-compatible DSNs </a:t>
            </a:r>
          </a:p>
          <a:p>
            <a:pPr lvl="1"/>
            <a:r>
              <a:rPr lang="en-US" dirty="0"/>
              <a:t>Validation of data collected by deployments</a:t>
            </a:r>
          </a:p>
          <a:p>
            <a:pPr lvl="1"/>
            <a:r>
              <a:rPr lang="en-US" dirty="0"/>
              <a:t>Evaluation of major goals of Laha</a:t>
            </a:r>
          </a:p>
          <a:p>
            <a:pPr lvl="1"/>
            <a:r>
              <a:rPr lang="en-US" dirty="0"/>
              <a:t>Results showing the effectiveness of Laha through the results and evaluation of the Laha-compatible DSNs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094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E1079-9971-4B46-986D-2E444B374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claims of the laha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99228-947D-6C4E-9913-AA73BF83E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General and useful framework for multiple DSN domains</a:t>
            </a:r>
          </a:p>
          <a:p>
            <a:r>
              <a:rPr lang="en-US" dirty="0"/>
              <a:t>Convert primitive sensor data into actionable insights</a:t>
            </a:r>
          </a:p>
          <a:p>
            <a:r>
              <a:rPr lang="en-US" dirty="0"/>
              <a:t>Tiered management of Big Data</a:t>
            </a:r>
          </a:p>
          <a:p>
            <a:r>
              <a:rPr lang="en-US" dirty="0"/>
              <a:t>Tertiary goals and claims. Optimization of:</a:t>
            </a:r>
          </a:p>
          <a:p>
            <a:pPr lvl="1"/>
            <a:r>
              <a:rPr lang="en-US" dirty="0"/>
              <a:t>Triggering</a:t>
            </a:r>
          </a:p>
          <a:p>
            <a:pPr lvl="1"/>
            <a:r>
              <a:rPr lang="en-US" dirty="0"/>
              <a:t>Detection/Classification</a:t>
            </a:r>
          </a:p>
          <a:p>
            <a:pPr lvl="1"/>
            <a:r>
              <a:rPr lang="en-US" dirty="0"/>
              <a:t>Predictive analytics</a:t>
            </a:r>
          </a:p>
          <a:p>
            <a:pPr lvl="1"/>
            <a:r>
              <a:rPr lang="en-US" dirty="0"/>
              <a:t>Sensing field topology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666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7E94A-E3D3-914D-B383-83681BB93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 #1: Laha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008-4683-9746-A488-965626591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Novel abstract distributed sensor framework</a:t>
            </a:r>
          </a:p>
          <a:p>
            <a:pPr lvl="1"/>
            <a:r>
              <a:rPr lang="en-US" dirty="0"/>
              <a:t>Converting primitive data into actionable insights</a:t>
            </a:r>
          </a:p>
          <a:p>
            <a:pPr lvl="1"/>
            <a:r>
              <a:rPr lang="en-US" dirty="0"/>
              <a:t>Sensor data management</a:t>
            </a:r>
          </a:p>
          <a:p>
            <a:pPr lvl="1"/>
            <a:r>
              <a:rPr lang="en-US" dirty="0"/>
              <a:t>Self-optimization capabilities</a:t>
            </a:r>
          </a:p>
        </p:txBody>
      </p:sp>
    </p:spTree>
    <p:extLst>
      <p:ext uri="{BB962C8B-B14F-4D97-AF65-F5344CB8AC3E}">
        <p14:creationId xmlns:p14="http://schemas.microsoft.com/office/powerpoint/2010/main" val="2114323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7E94A-E3D3-914D-B383-83681BB93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 #2: Laha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49008-4683-9746-A488-965626591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Deployment of two Laha-compatible DSNs</a:t>
            </a:r>
          </a:p>
          <a:p>
            <a:r>
              <a:rPr lang="en-US" dirty="0"/>
              <a:t>Validated data collection</a:t>
            </a:r>
          </a:p>
          <a:p>
            <a:r>
              <a:rPr lang="en-US" dirty="0"/>
              <a:t>Several experiments that test </a:t>
            </a:r>
            <a:r>
              <a:rPr lang="en-US" dirty="0" err="1"/>
              <a:t>Laha’s</a:t>
            </a:r>
            <a:r>
              <a:rPr lang="en-US" dirty="0"/>
              <a:t> major claims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306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FA416-EBD7-D849-88F9-18119E48E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 #3: Laha-compliant reference implementations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F175D-1899-BD4D-9CEE-0349C22CF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OpenPowerQuality (OPQ)</a:t>
            </a:r>
          </a:p>
          <a:p>
            <a:pPr lvl="1"/>
            <a:r>
              <a:rPr lang="en-US" dirty="0"/>
              <a:t>Distributed power quality (PQ) detection and analysis</a:t>
            </a:r>
          </a:p>
          <a:p>
            <a:r>
              <a:rPr lang="en-US" dirty="0"/>
              <a:t>Lokahi</a:t>
            </a:r>
          </a:p>
          <a:p>
            <a:pPr lvl="1"/>
            <a:r>
              <a:rPr lang="en-US" dirty="0"/>
              <a:t>Distributed infrasound detection and analysis</a:t>
            </a:r>
          </a:p>
        </p:txBody>
      </p:sp>
    </p:spTree>
    <p:extLst>
      <p:ext uri="{BB962C8B-B14F-4D97-AF65-F5344CB8AC3E}">
        <p14:creationId xmlns:p14="http://schemas.microsoft.com/office/powerpoint/2010/main" val="3859569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DA0B6-2CD5-0E4A-8563-0110AA7BA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 #4: Implications for modern DSNs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AC04A-25F3-794E-92B4-8584AE173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set of implications for modern DSNs through the evaluation of Laha</a:t>
            </a:r>
          </a:p>
          <a:p>
            <a:pPr lvl="1"/>
            <a:r>
              <a:rPr lang="en-US" dirty="0"/>
              <a:t>Confirmation or denial of </a:t>
            </a:r>
            <a:r>
              <a:rPr lang="en-US" dirty="0" err="1"/>
              <a:t>Laha’s</a:t>
            </a:r>
            <a:r>
              <a:rPr lang="en-US" dirty="0"/>
              <a:t> benefits in relation to DSNs</a:t>
            </a:r>
          </a:p>
          <a:p>
            <a:pPr lvl="1"/>
            <a:r>
              <a:rPr lang="en-US" dirty="0"/>
              <a:t>Other domains that Laha is useful or not useful for</a:t>
            </a:r>
          </a:p>
        </p:txBody>
      </p:sp>
    </p:spTree>
    <p:extLst>
      <p:ext uri="{BB962C8B-B14F-4D97-AF65-F5344CB8AC3E}">
        <p14:creationId xmlns:p14="http://schemas.microsoft.com/office/powerpoint/2010/main" val="8457457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184</TotalTime>
  <Words>473</Words>
  <Application>Microsoft Macintosh PowerPoint</Application>
  <PresentationFormat>Widescreen</PresentationFormat>
  <Paragraphs>102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Arial</vt:lpstr>
      <vt:lpstr>Tw Cen MT</vt:lpstr>
      <vt:lpstr>Circuit</vt:lpstr>
      <vt:lpstr>Laha: A Framework for adaptive optimization of distributed sensor frameworks</vt:lpstr>
      <vt:lpstr>Distributed sensor networks </vt:lpstr>
      <vt:lpstr>Laha: addressing DSN issues</vt:lpstr>
      <vt:lpstr>Laha: A Framework for addressing DSN issues</vt:lpstr>
      <vt:lpstr>Major claims of the laha framework</vt:lpstr>
      <vt:lpstr>Contribution #1: Laha design</vt:lpstr>
      <vt:lpstr>Contribution #2: Laha Evaluation</vt:lpstr>
      <vt:lpstr>Contribution #3: Laha-compliant reference implementations </vt:lpstr>
      <vt:lpstr>Contribution #4: Implications for modern DSNs</vt:lpstr>
      <vt:lpstr>Related work</vt:lpstr>
      <vt:lpstr>Design of OPQ</vt:lpstr>
      <vt:lpstr>OPQ: Box</vt:lpstr>
      <vt:lpstr>OPQ: Makai/napali</vt:lpstr>
      <vt:lpstr>OPQ: mauka</vt:lpstr>
      <vt:lpstr>OPQ: Health</vt:lpstr>
      <vt:lpstr>OPQ: view</vt:lpstr>
      <vt:lpstr>Design of lokahi</vt:lpstr>
      <vt:lpstr>Lokahi: sensors</vt:lpstr>
      <vt:lpstr>Lokahi: time synchronization</vt:lpstr>
      <vt:lpstr>LOKAHI: Web</vt:lpstr>
      <vt:lpstr>Lokahi: Analysis</vt:lpstr>
      <vt:lpstr>Lokahi: collaboration</vt:lpstr>
      <vt:lpstr>Evaluation: Deployment of laha reference implementations</vt:lpstr>
      <vt:lpstr>Evaluation of data validation</vt:lpstr>
      <vt:lpstr>Evaluation of generality of laha framework</vt:lpstr>
      <vt:lpstr>Evaluation of converting primitive data into actionable insights</vt:lpstr>
      <vt:lpstr>Evaluation of big data sensor management</vt:lpstr>
      <vt:lpstr>Evaluation of tertiary goals</vt:lpstr>
      <vt:lpstr>Results of data validation</vt:lpstr>
      <vt:lpstr>Results of generality of laha</vt:lpstr>
      <vt:lpstr>Results of converting primitive data into actionable insights</vt:lpstr>
      <vt:lpstr>Results of tiered management of big data</vt:lpstr>
      <vt:lpstr>Results of tertiary goals</vt:lpstr>
      <vt:lpstr>conclusions</vt:lpstr>
      <vt:lpstr>Future directions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Christe</dc:creator>
  <cp:lastModifiedBy>Anthony Christe</cp:lastModifiedBy>
  <cp:revision>19</cp:revision>
  <dcterms:created xsi:type="dcterms:W3CDTF">2020-02-05T21:04:54Z</dcterms:created>
  <dcterms:modified xsi:type="dcterms:W3CDTF">2020-02-06T00:09:35Z</dcterms:modified>
</cp:coreProperties>
</file>

<file path=docProps/thumbnail.jpeg>
</file>